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994" r:id="rId3"/>
    <p:sldId id="995" r:id="rId4"/>
    <p:sldId id="1003" r:id="rId5"/>
    <p:sldId id="996" r:id="rId6"/>
    <p:sldId id="1004" r:id="rId7"/>
    <p:sldId id="998" r:id="rId8"/>
    <p:sldId id="997" r:id="rId9"/>
    <p:sldId id="999" r:id="rId10"/>
    <p:sldId id="1000" r:id="rId11"/>
    <p:sldId id="1001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训练二年级上册英语译林版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4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Autumn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Project 1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An animal book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Jenny is Nancy’s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mother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sister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grandma</a:t>
            </a: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May is Nancy’s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friend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cousin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brother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1"/>
          <p:cNvSpPr txBox="1">
            <a:spLocks/>
          </p:cNvSpPr>
          <p:nvPr/>
        </p:nvSpPr>
        <p:spPr bwMode="auto">
          <a:xfrm>
            <a:off x="514014" y="249289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由图片可知，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Jenny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Nancy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的妈妈。故选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2"/>
          <p:cNvSpPr txBox="1">
            <a:spLocks/>
          </p:cNvSpPr>
          <p:nvPr/>
        </p:nvSpPr>
        <p:spPr bwMode="auto">
          <a:xfrm>
            <a:off x="514014" y="450034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由图片可知，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Nancy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的堂姐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妹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3936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63180" y="340983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998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1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How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many people are there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有几口人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in your family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Who are they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414686" y="1412776"/>
            <a:ext cx="3095625" cy="440055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2806824"/>
            <a:ext cx="11593195" cy="838200"/>
          </a:xfrm>
          <a:prstGeom prst="rect">
            <a:avLst/>
          </a:prstGeom>
        </p:spPr>
      </p:pic>
      <p:sp>
        <p:nvSpPr>
          <p:cNvPr id="5" name="内容占位符 13"/>
          <p:cNvSpPr txBox="1">
            <a:spLocks/>
          </p:cNvSpPr>
          <p:nvPr/>
        </p:nvSpPr>
        <p:spPr bwMode="auto">
          <a:xfrm>
            <a:off x="397948" y="2724663"/>
            <a:ext cx="11485848" cy="722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There are four. They are my father, my mother, my brother and me.</a:t>
            </a:r>
            <a:endParaRPr lang="zh-CN" altLang="en-US" sz="3000" dirty="0"/>
          </a:p>
        </p:txBody>
      </p:sp>
      <p:sp>
        <p:nvSpPr>
          <p:cNvPr id="6" name="矩形 5"/>
          <p:cNvSpPr/>
          <p:nvPr/>
        </p:nvSpPr>
        <p:spPr>
          <a:xfrm>
            <a:off x="262558" y="3697868"/>
            <a:ext cx="27093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531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78882"/>
            <a:ext cx="11485848" cy="24468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选出与所听内容相符的图片。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en-US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endParaRPr lang="zh-CN" altLang="zh-C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27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30810"/>
            <a:ext cx="10313670" cy="590550"/>
          </a:xfrm>
          <a:prstGeom prst="rect">
            <a:avLst/>
          </a:prstGeom>
        </p:spPr>
      </p:pic>
      <p:pic>
        <p:nvPicPr>
          <p:cNvPr id="4" name="z19a.jpg" descr="id:214749275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2442978"/>
            <a:ext cx="1152128" cy="629753"/>
          </a:xfrm>
          <a:prstGeom prst="rect">
            <a:avLst/>
          </a:prstGeom>
        </p:spPr>
      </p:pic>
      <p:pic>
        <p:nvPicPr>
          <p:cNvPr id="5" name="z19b.jpg" descr="id:214749275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735166" y="2370970"/>
            <a:ext cx="797348" cy="783563"/>
          </a:xfrm>
          <a:prstGeom prst="rect">
            <a:avLst/>
          </a:prstGeom>
        </p:spPr>
      </p:pic>
      <p:pic>
        <p:nvPicPr>
          <p:cNvPr id="6" name="z20aa.jpg" descr="id:214749276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831510" y="2442978"/>
            <a:ext cx="954060" cy="786465"/>
          </a:xfrm>
          <a:prstGeom prst="rect">
            <a:avLst/>
          </a:prstGeom>
        </p:spPr>
      </p:pic>
      <p:pic>
        <p:nvPicPr>
          <p:cNvPr id="7" name="gh86.jpg" descr="id:2147492773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2710830" y="3376095"/>
            <a:ext cx="659521" cy="939091"/>
          </a:xfrm>
          <a:prstGeom prst="rect">
            <a:avLst/>
          </a:prstGeom>
        </p:spPr>
      </p:pic>
      <p:pic>
        <p:nvPicPr>
          <p:cNvPr id="8" name="gh87a.jpg" descr="id:2147492780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5807174" y="3307074"/>
            <a:ext cx="1016242" cy="939091"/>
          </a:xfrm>
          <a:prstGeom prst="rect">
            <a:avLst/>
          </a:prstGeom>
        </p:spPr>
      </p:pic>
      <p:pic>
        <p:nvPicPr>
          <p:cNvPr id="9" name="gh88.jpg" descr="id:2147492787;FounderCES"/>
          <p:cNvPicPr/>
          <p:nvPr/>
        </p:nvPicPr>
        <p:blipFill>
          <a:blip r:embed="rId8"/>
          <a:stretch>
            <a:fillRect/>
          </a:stretch>
        </p:blipFill>
        <p:spPr>
          <a:xfrm>
            <a:off x="8875810" y="3307074"/>
            <a:ext cx="891804" cy="943238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0199662" y="2529238"/>
            <a:ext cx="10134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dog</a:t>
            </a:r>
            <a:endParaRPr lang="zh-CN" altLang="en-US" sz="2800" b="1" kern="100">
              <a:solidFill>
                <a:srgbClr val="ED028C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199662" y="3451090"/>
            <a:ext cx="14702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giraffe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431518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4770438" algn="l"/>
                <a:tab pos="502126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A. 	B. 			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</a:t>
            </a:r>
          </a:p>
          <a:p>
            <a:pPr eaLnBrk="1">
              <a:spcAft>
                <a:spcPts val="0"/>
              </a:spcAft>
              <a:tabLst>
                <a:tab pos="4770438" algn="l"/>
                <a:tab pos="5021263" algn="l"/>
              </a:tabLst>
            </a:pPr>
            <a:endParaRPr lang="zh-CN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  <a:tabLst>
                <a:tab pos="4770438" algn="l"/>
                <a:tab pos="502126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A. 	B. 			       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endParaRPr lang="zh-CN" altLang="zh-CN" sz="16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3" name="qq67a.jpg" descr="id:2147492794;FounderCES"/>
          <p:cNvPicPr/>
          <p:nvPr/>
        </p:nvPicPr>
        <p:blipFill>
          <a:blip r:embed="rId9"/>
          <a:stretch>
            <a:fillRect/>
          </a:stretch>
        </p:blipFill>
        <p:spPr>
          <a:xfrm>
            <a:off x="2697531" y="4454001"/>
            <a:ext cx="557524" cy="897735"/>
          </a:xfrm>
          <a:prstGeom prst="rect">
            <a:avLst/>
          </a:prstGeom>
        </p:spPr>
      </p:pic>
      <p:pic>
        <p:nvPicPr>
          <p:cNvPr id="14" name="qq67b.jpg" descr="id:2147492801;FounderCES"/>
          <p:cNvPicPr/>
          <p:nvPr/>
        </p:nvPicPr>
        <p:blipFill>
          <a:blip r:embed="rId10"/>
          <a:stretch>
            <a:fillRect/>
          </a:stretch>
        </p:blipFill>
        <p:spPr>
          <a:xfrm>
            <a:off x="5812434" y="4416473"/>
            <a:ext cx="720080" cy="802642"/>
          </a:xfrm>
          <a:prstGeom prst="rect">
            <a:avLst/>
          </a:prstGeom>
        </p:spPr>
      </p:pic>
      <p:pic>
        <p:nvPicPr>
          <p:cNvPr id="15" name="qq67c.jpg" descr="id:2147492808;FounderCES"/>
          <p:cNvPicPr/>
          <p:nvPr/>
        </p:nvPicPr>
        <p:blipFill>
          <a:blip r:embed="rId11"/>
          <a:stretch>
            <a:fillRect/>
          </a:stretch>
        </p:blipFill>
        <p:spPr>
          <a:xfrm>
            <a:off x="9028360" y="4375619"/>
            <a:ext cx="1017379" cy="901805"/>
          </a:xfrm>
          <a:prstGeom prst="rect">
            <a:avLst/>
          </a:prstGeom>
        </p:spPr>
      </p:pic>
      <p:pic>
        <p:nvPicPr>
          <p:cNvPr id="16" name="qq68a.jpg" descr="id:2147492815;FounderCES"/>
          <p:cNvPicPr/>
          <p:nvPr/>
        </p:nvPicPr>
        <p:blipFill>
          <a:blip r:embed="rId12"/>
          <a:stretch>
            <a:fillRect/>
          </a:stretch>
        </p:blipFill>
        <p:spPr>
          <a:xfrm>
            <a:off x="2839964" y="5444978"/>
            <a:ext cx="830182" cy="914014"/>
          </a:xfrm>
          <a:prstGeom prst="rect">
            <a:avLst/>
          </a:prstGeom>
        </p:spPr>
      </p:pic>
      <p:pic>
        <p:nvPicPr>
          <p:cNvPr id="17" name="qq68b.jpg" descr="id:2147492822;FounderCES"/>
          <p:cNvPicPr/>
          <p:nvPr/>
        </p:nvPicPr>
        <p:blipFill>
          <a:blip r:embed="rId13"/>
          <a:stretch>
            <a:fillRect/>
          </a:stretch>
        </p:blipFill>
        <p:spPr>
          <a:xfrm>
            <a:off x="5829902" y="5351736"/>
            <a:ext cx="848902" cy="905875"/>
          </a:xfrm>
          <a:prstGeom prst="rect">
            <a:avLst/>
          </a:prstGeom>
        </p:spPr>
      </p:pic>
      <p:pic>
        <p:nvPicPr>
          <p:cNvPr id="18" name="gh89.jpg" descr="id:2147492829;FounderCES"/>
          <p:cNvPicPr/>
          <p:nvPr/>
        </p:nvPicPr>
        <p:blipFill>
          <a:blip r:embed="rId1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39194" y="5444978"/>
            <a:ext cx="792088" cy="792088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10199662" y="4512046"/>
            <a:ext cx="14125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  <a:ea typeface="楷体" panose="02010609060101010101" pitchFamily="49" charset="-122"/>
              </a:rPr>
              <a:t>a rabbit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0199662" y="5531942"/>
            <a:ext cx="13145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ea typeface="楷体" panose="02010609060101010101" pitchFamily="49" charset="-122"/>
              </a:rPr>
              <a:t>a tiger</a:t>
            </a:r>
            <a:endParaRPr lang="zh-CN" altLang="en-US" dirty="0">
              <a:solidFill>
                <a:srgbClr val="ED028C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17142" y="2495822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82638" y="3379082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82638" y="4459202"/>
            <a:ext cx="514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 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82638" y="544815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239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1009759"/>
            <a:ext cx="11485848" cy="313932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选出与所给例词属于同类的一项。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A. uncle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cool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blue	A. colourful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green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2638" y="175365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514014" y="2132856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姑妈；姨妈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uncle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叔叔；舅舅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都表示亲属称谓；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cool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凉爽的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是形容词。故选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514014" y="3998031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blue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蓝色的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green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绿色的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都表示具体的颜色；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colourful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五彩缤纷的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91172" y="350100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836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1312374"/>
            <a:ext cx="11485848" cy="249299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hamster	A. dog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big</a:t>
            </a: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en-US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pumpkins	A. autumn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potatoes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82638" y="145581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86022" y="182798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hamster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仓鼠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dog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狗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都是动物类名词；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big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是形容词。故选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17142" y="317537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586022" y="3700189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pumpkins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potatoes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土豆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都是蔬菜类名词复数；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autumn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秋天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是季节类名词。故选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854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3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xd-4.eps" descr="id:21474907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351256" y="2564904"/>
            <a:ext cx="4608512" cy="266429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97277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从方框中选择合适的句子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28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4566" y="1052736"/>
            <a:ext cx="7712605" cy="725323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7417638" y="2489345"/>
            <a:ext cx="47982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They have long tails.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I like monkeys.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 morning, Wang Bing.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What are those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406574" y="2354123"/>
            <a:ext cx="544632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uFill>
                  <a:solidFill>
                    <a:schemeClr val="tx1"/>
                  </a:solidFill>
                </a:uFill>
                <a:ea typeface="+mj-ea"/>
                <a:cs typeface="Times New Roman" panose="02020603050405020304" pitchFamily="18" charset="0"/>
              </a:rPr>
              <a:t>_____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Good morning, Yang Ling.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774726" y="2498139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内容占位符 5"/>
          <p:cNvSpPr txBox="1">
            <a:spLocks/>
          </p:cNvSpPr>
          <p:nvPr/>
        </p:nvSpPr>
        <p:spPr bwMode="auto">
          <a:xfrm>
            <a:off x="360854" y="3699172"/>
            <a:ext cx="6814472" cy="1962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根据答句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“Good morning, Yang Ling.”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可知，上文在打招呼，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早上好，王兵</a:t>
            </a:r>
            <a:r>
              <a:rPr lang="en-US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27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14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They are monkeys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xd-4.eps" descr="id:21474907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351256" y="1289154"/>
            <a:ext cx="4608512" cy="2664296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7417638" y="1213595"/>
            <a:ext cx="47982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They have long tails.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I like monkeys.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 morning, Wang Bing.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What are those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337383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 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Yes. They are brown. They are cute.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60854" y="2204864"/>
            <a:ext cx="695848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根据答句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它们是猴子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可知，上文应询问是什么，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那些是什么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8"/>
          <p:cNvSpPr txBox="1">
            <a:spLocks/>
          </p:cNvSpPr>
          <p:nvPr/>
        </p:nvSpPr>
        <p:spPr bwMode="auto">
          <a:xfrm>
            <a:off x="360854" y="471811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结合答句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是的。它们是棕色的。它们很可爱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和选项可知，上文说出了猴子的某种特征，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它们有长尾巴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233886" y="11247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D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990750" y="35010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>
                <a:ea typeface="楷体" panose="02010609060101010101" pitchFamily="49" charset="-122"/>
              </a:rPr>
              <a:t>A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480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xd-4.eps" descr="id:21474907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284838" y="1314890"/>
            <a:ext cx="4608512" cy="2664296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Me too. And I also like dogs.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 like dogs too.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I have a pet dog. Its name is Little White. 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How nice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7319342" y="1268760"/>
            <a:ext cx="468052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They have long tails.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B. I like monkeys.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C. Good morning, Wang Bing.</a:t>
            </a:r>
            <a:endParaRPr lang="zh-CN" altLang="zh-CN" sz="16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D. What are those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9"/>
          <p:cNvSpPr txBox="1">
            <a:spLocks/>
          </p:cNvSpPr>
          <p:nvPr/>
        </p:nvSpPr>
        <p:spPr bwMode="auto">
          <a:xfrm>
            <a:off x="369998" y="429309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根据答句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我也是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可知，上文提出了想法，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我喜欢猴子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02718" y="126876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B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24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201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家庭树，完成下列各题。 </a:t>
            </a:r>
            <a:endParaRPr lang="zh-CN" altLang="zh-CN" sz="160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982638" y="1692923"/>
            <a:ext cx="2371725" cy="466090"/>
          </a:xfrm>
          <a:prstGeom prst="rect">
            <a:avLst/>
          </a:prstGeom>
        </p:spPr>
      </p:pic>
      <p:pic>
        <p:nvPicPr>
          <p:cNvPr id="4" name="BS03.eps" descr="id:21474928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908720"/>
            <a:ext cx="8393137" cy="594057"/>
          </a:xfrm>
          <a:prstGeom prst="rect">
            <a:avLst/>
          </a:prstGeom>
        </p:spPr>
      </p:pic>
      <p:pic>
        <p:nvPicPr>
          <p:cNvPr id="5" name="wb403a.jpg" descr="id:214749286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070870" y="2348880"/>
            <a:ext cx="5652676" cy="394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02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根据家庭树，选择正确的答案。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This is Tony. He is Mike’s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 father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brother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C.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grandpa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012" y="20233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C</a:t>
            </a:r>
            <a:endParaRPr lang="zh-CN" altLang="en-US" sz="28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514014" y="314096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由图片可知，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Tony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Mike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的祖父。故选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860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501</Words>
  <Application>Microsoft Office PowerPoint</Application>
  <PresentationFormat>自定义</PresentationFormat>
  <Paragraphs>89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347</cp:revision>
  <dcterms:created xsi:type="dcterms:W3CDTF">2020-11-06T05:24:00Z</dcterms:created>
  <dcterms:modified xsi:type="dcterms:W3CDTF">2025-06-07T06:24:45Z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